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0" r:id="rId5"/>
    <p:sldId id="258" r:id="rId6"/>
    <p:sldId id="264" r:id="rId7"/>
    <p:sldId id="265" r:id="rId8"/>
    <p:sldId id="259" r:id="rId9"/>
    <p:sldId id="263" r:id="rId1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3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03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94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3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C5333-CDBB-4CEE-A6AA-9EBC88B0CAEF}"/>
              </a:ext>
            </a:extLst>
          </p:cNvPr>
          <p:cNvSpPr txBox="1"/>
          <p:nvPr/>
        </p:nvSpPr>
        <p:spPr>
          <a:xfrm>
            <a:off x="331394" y="6980247"/>
            <a:ext cx="49831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Lalonde JF.,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Efros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 A.A., Narasimhan S.G. (2010) Detecting Ground Shadows in Outdoor Consumer Photographs. In: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Daniilidis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 K., Maragos P.,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Paragios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 N. (eds) Computer Vision – ECCV 2010. ECCV 2010. Lecture Notes in Computer Science, vol 6312. Springer, Berlin, Heidelberg. https://doi.org/10.1007/978-3-642-15552-9_24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8499C-08F5-4FD0-93C2-3D76643DE818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1.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44EA4-20EB-495F-B386-4CD7C13EC263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ECCV10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BAF8C-5475-4C56-B869-5DBFE07023D2}"/>
              </a:ext>
            </a:extLst>
          </p:cNvPr>
          <p:cNvSpPr txBox="1"/>
          <p:nvPr/>
        </p:nvSpPr>
        <p:spPr>
          <a:xfrm>
            <a:off x="5590728" y="85917"/>
            <a:ext cx="1177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Detecting ground shadows in outdoor consumer photographs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BBB53-197C-452F-A28B-4FF18DDD1B76}"/>
              </a:ext>
            </a:extLst>
          </p:cNvPr>
          <p:cNvSpPr txBox="1"/>
          <p:nvPr/>
        </p:nvSpPr>
        <p:spPr>
          <a:xfrm>
            <a:off x="5697840" y="732248"/>
            <a:ext cx="11562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기본적인 알고리즘 흐름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영상 내 </a:t>
            </a:r>
            <a:r>
              <a:rPr lang="en-US" altLang="ko-KR" sz="2400" dirty="0"/>
              <a:t>edge</a:t>
            </a:r>
            <a:r>
              <a:rPr lang="ko-KR" altLang="en-US" sz="2400" dirty="0"/>
              <a:t>를 중심으로 </a:t>
            </a:r>
            <a:r>
              <a:rPr lang="en-US" altLang="ko-KR" sz="2400" dirty="0"/>
              <a:t>local information </a:t>
            </a:r>
            <a:r>
              <a:rPr lang="ko-KR" altLang="en-US" sz="2400" dirty="0"/>
              <a:t>계산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해당 정보를 가지고 </a:t>
            </a:r>
            <a:r>
              <a:rPr lang="en-US" altLang="ko-KR" sz="2400" dirty="0"/>
              <a:t>decision tree</a:t>
            </a:r>
            <a:r>
              <a:rPr lang="ko-KR" altLang="en-US" sz="2400" dirty="0"/>
              <a:t>로 </a:t>
            </a:r>
            <a:r>
              <a:rPr lang="en-US" altLang="ko-KR" sz="2400" dirty="0"/>
              <a:t>edge</a:t>
            </a:r>
            <a:r>
              <a:rPr lang="ko-KR" altLang="en-US" sz="2400" dirty="0"/>
              <a:t>가 </a:t>
            </a:r>
            <a:r>
              <a:rPr lang="en-US" altLang="ko-KR" sz="2400" dirty="0"/>
              <a:t>shadow</a:t>
            </a:r>
            <a:r>
              <a:rPr lang="ko-KR" altLang="en-US" sz="2400" dirty="0"/>
              <a:t>인지 판단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결정된 </a:t>
            </a:r>
            <a:r>
              <a:rPr lang="en-US" altLang="ko-KR" sz="2400" dirty="0"/>
              <a:t>shadow edges</a:t>
            </a:r>
            <a:r>
              <a:rPr lang="ko-KR" altLang="en-US" sz="2400" dirty="0"/>
              <a:t>를 긴 경계로 확장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전체 영상의 </a:t>
            </a:r>
            <a:r>
              <a:rPr lang="en-US" altLang="ko-KR" sz="2400" dirty="0"/>
              <a:t>layout</a:t>
            </a:r>
            <a:r>
              <a:rPr lang="ko-KR" altLang="en-US" sz="2400" dirty="0"/>
              <a:t>과 </a:t>
            </a:r>
            <a:r>
              <a:rPr lang="en-US" altLang="ko-KR" sz="2400" dirty="0"/>
              <a:t>local shadow cues, shadow contours</a:t>
            </a:r>
            <a:r>
              <a:rPr lang="ko-KR" altLang="en-US" sz="2400" dirty="0"/>
              <a:t>를 병합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AB6F79-3443-4764-8B16-8599561A6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40" y="2671240"/>
            <a:ext cx="9076493" cy="2071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B7E37-606D-4F03-B189-31B5F8EFB3F1}"/>
              </a:ext>
            </a:extLst>
          </p:cNvPr>
          <p:cNvSpPr txBox="1"/>
          <p:nvPr/>
        </p:nvSpPr>
        <p:spPr>
          <a:xfrm>
            <a:off x="14774333" y="4096128"/>
            <a:ext cx="214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그림자 경계를 판단하는 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1437E2-A9C6-402C-9273-EA54B1C60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302" y="4838892"/>
            <a:ext cx="5882231" cy="1662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8DDDD2-79FC-4C37-A58C-53207189760F}"/>
              </a:ext>
            </a:extLst>
          </p:cNvPr>
          <p:cNvSpPr txBox="1"/>
          <p:nvPr/>
        </p:nvSpPr>
        <p:spPr>
          <a:xfrm>
            <a:off x="11543533" y="4940220"/>
            <a:ext cx="534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Shadow edge</a:t>
            </a:r>
            <a:r>
              <a:rPr lang="ko-KR" altLang="en-US" dirty="0"/>
              <a:t>를 붙이거나 잘라서 정확한 영역 판단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E93EAD-6B87-47D4-9BFB-77AD3DE83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4275" y="5669949"/>
            <a:ext cx="6119908" cy="3642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3B4FC-2906-4A16-BEFC-A3B97450BAA6}"/>
              </a:ext>
            </a:extLst>
          </p:cNvPr>
          <p:cNvSpPr txBox="1"/>
          <p:nvPr/>
        </p:nvSpPr>
        <p:spPr>
          <a:xfrm>
            <a:off x="7728455" y="7608941"/>
            <a:ext cx="5348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 내에서 하늘</a:t>
            </a:r>
            <a:r>
              <a:rPr lang="en-US" altLang="ko-KR" dirty="0"/>
              <a:t>, </a:t>
            </a:r>
            <a:r>
              <a:rPr lang="ko-KR" altLang="en-US" dirty="0"/>
              <a:t>건물</a:t>
            </a:r>
            <a:r>
              <a:rPr lang="en-US" altLang="ko-KR" dirty="0"/>
              <a:t>, </a:t>
            </a:r>
            <a:r>
              <a:rPr lang="ko-KR" altLang="en-US" dirty="0"/>
              <a:t>땅을 구분하여 해당 위치에 있는 그림자를 판단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01CD18-E6AD-420C-8B1D-3ED2E9758B26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B29F0-AFFF-4A0D-9C13-0D6A66B71FA8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Find edges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BB7F2-346F-4655-A65E-6CDB75C38AF8}"/>
              </a:ext>
            </a:extLst>
          </p:cNvPr>
          <p:cNvSpPr txBox="1"/>
          <p:nvPr/>
        </p:nvSpPr>
        <p:spPr>
          <a:xfrm>
            <a:off x="5599647" y="94861"/>
            <a:ext cx="6134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그림자 검출에서 </a:t>
            </a:r>
            <a:r>
              <a:rPr lang="en-US" altLang="ko-KR" sz="2400" dirty="0"/>
              <a:t>edge</a:t>
            </a:r>
            <a:r>
              <a:rPr lang="ko-KR" altLang="en-US" sz="2400" dirty="0"/>
              <a:t>를 사용하는 이유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C284-111F-40A3-8264-B0C1F8DF0377}"/>
              </a:ext>
            </a:extLst>
          </p:cNvPr>
          <p:cNvSpPr txBox="1"/>
          <p:nvPr/>
        </p:nvSpPr>
        <p:spPr>
          <a:xfrm>
            <a:off x="5599647" y="651387"/>
            <a:ext cx="598684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영상 내에 존재하는 각각의 픽셀로 특징을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계산하는 것은 </a:t>
            </a:r>
            <a:r>
              <a:rPr lang="en-US" altLang="ko-KR" sz="2000" dirty="0"/>
              <a:t>noise</a:t>
            </a:r>
            <a:r>
              <a:rPr lang="ko-KR" altLang="en-US" sz="2000" dirty="0"/>
              <a:t>가 있고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계산량이</a:t>
            </a:r>
            <a:r>
              <a:rPr lang="ko-KR" altLang="en-US" sz="2000" dirty="0"/>
              <a:t> 많다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-&gt; edge</a:t>
            </a:r>
            <a:r>
              <a:rPr lang="ko-KR" altLang="en-US" sz="2000" dirty="0"/>
              <a:t>를 검출하여 </a:t>
            </a:r>
            <a:r>
              <a:rPr lang="en-US" altLang="ko-KR" sz="2000" dirty="0"/>
              <a:t>edge</a:t>
            </a:r>
            <a:r>
              <a:rPr lang="ko-KR" altLang="en-US" sz="2000" dirty="0"/>
              <a:t>를 따라 특징을 계산한다</a:t>
            </a:r>
            <a:r>
              <a:rPr lang="en-US" altLang="ko-KR" sz="20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A32E19-F8A9-4CC2-9C5E-17FF1E5A8104}"/>
              </a:ext>
            </a:extLst>
          </p:cNvPr>
          <p:cNvSpPr txBox="1"/>
          <p:nvPr/>
        </p:nvSpPr>
        <p:spPr>
          <a:xfrm>
            <a:off x="5599647" y="2429371"/>
            <a:ext cx="598684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Edges</a:t>
            </a:r>
            <a:r>
              <a:rPr lang="ko-KR" altLang="en-US" sz="2000" dirty="0"/>
              <a:t>를 효과적으로 검출하기 위해 먼저 </a:t>
            </a:r>
            <a:r>
              <a:rPr lang="en-US" altLang="ko-KR" sz="2000" dirty="0"/>
              <a:t>bilateral filter</a:t>
            </a:r>
            <a:r>
              <a:rPr lang="ko-KR" altLang="en-US" sz="2000" dirty="0"/>
              <a:t>를 적용한다</a:t>
            </a:r>
            <a:r>
              <a:rPr lang="en-US" altLang="ko-KR" sz="20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224EB-72D5-450F-8410-10434F561BF8}"/>
              </a:ext>
            </a:extLst>
          </p:cNvPr>
          <p:cNvSpPr txBox="1"/>
          <p:nvPr/>
        </p:nvSpPr>
        <p:spPr>
          <a:xfrm>
            <a:off x="12165121" y="94861"/>
            <a:ext cx="5986844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2. Gradient magnitudes</a:t>
            </a:r>
            <a:r>
              <a:rPr lang="ko-KR" altLang="en-US" sz="2000" dirty="0"/>
              <a:t>를 구한다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-&gt; edges </a:t>
            </a:r>
            <a:r>
              <a:rPr lang="ko-KR" altLang="en-US" sz="2000" dirty="0"/>
              <a:t>부근에서 </a:t>
            </a:r>
            <a:r>
              <a:rPr lang="en-US" altLang="ko-KR" sz="2000" dirty="0" err="1"/>
              <a:t>gradien</a:t>
            </a:r>
            <a:r>
              <a:rPr lang="ko-KR" altLang="en-US" sz="2000" dirty="0"/>
              <a:t>가 크게 계산된다</a:t>
            </a:r>
            <a:r>
              <a:rPr lang="en-US" altLang="ko-KR" sz="20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4FFD9-0946-4E95-898D-8CCA580E81DE}"/>
              </a:ext>
            </a:extLst>
          </p:cNvPr>
          <p:cNvSpPr txBox="1"/>
          <p:nvPr/>
        </p:nvSpPr>
        <p:spPr>
          <a:xfrm>
            <a:off x="12165121" y="1212718"/>
            <a:ext cx="5986844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3. Gradient magnitudes map</a:t>
            </a:r>
            <a:r>
              <a:rPr lang="ko-KR" altLang="en-US" sz="2000" dirty="0"/>
              <a:t>에 </a:t>
            </a:r>
            <a:r>
              <a:rPr lang="en-US" altLang="ko-KR" sz="2000" dirty="0"/>
              <a:t>watershed segmentation</a:t>
            </a:r>
            <a:r>
              <a:rPr lang="ko-KR" altLang="en-US" sz="2000" dirty="0"/>
              <a:t>을 적용한다</a:t>
            </a:r>
            <a:r>
              <a:rPr lang="en-US" altLang="ko-KR" sz="2000" dirty="0"/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470C888-E0EB-4818-8AAB-0EE8E2195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5121" y="2162176"/>
            <a:ext cx="3754031" cy="24894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7A18E41-4170-4AAF-B249-48CAB2870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767" y="4810572"/>
            <a:ext cx="7675296" cy="26026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3E80BF-CB10-4ABC-A062-D8986180A1B5}"/>
              </a:ext>
            </a:extLst>
          </p:cNvPr>
          <p:cNvSpPr txBox="1"/>
          <p:nvPr/>
        </p:nvSpPr>
        <p:spPr>
          <a:xfrm>
            <a:off x="5599647" y="7413184"/>
            <a:ext cx="598684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Gradient </a:t>
            </a:r>
            <a:r>
              <a:rPr lang="ko-KR" altLang="en-US" sz="2000" dirty="0"/>
              <a:t>값을 기준으로 </a:t>
            </a:r>
            <a:r>
              <a:rPr lang="en-US" altLang="ko-KR" sz="2000" dirty="0"/>
              <a:t>watershed </a:t>
            </a:r>
            <a:r>
              <a:rPr lang="ko-KR" altLang="en-US" sz="2000" dirty="0"/>
              <a:t>적용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영상이 여러 부분으로 </a:t>
            </a:r>
            <a:r>
              <a:rPr lang="en-US" altLang="ko-KR" sz="2000" dirty="0">
                <a:sym typeface="Wingdings" panose="05000000000000000000" pitchFamily="2" charset="2"/>
              </a:rPr>
              <a:t>segmentation </a:t>
            </a:r>
            <a:r>
              <a:rPr lang="ko-KR" altLang="en-US" sz="2000" dirty="0">
                <a:sym typeface="Wingdings" panose="05000000000000000000" pitchFamily="2" charset="2"/>
              </a:rPr>
              <a:t>됨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  <a:endParaRPr lang="en-US" altLang="ko-KR" sz="2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B7220E2-D258-4CCC-89B4-96ED9F69E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7367" y="4847163"/>
            <a:ext cx="3914687" cy="21160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F0553C1-AABF-4A16-B903-8DDC02F16847}"/>
              </a:ext>
            </a:extLst>
          </p:cNvPr>
          <p:cNvSpPr txBox="1"/>
          <p:nvPr/>
        </p:nvSpPr>
        <p:spPr>
          <a:xfrm>
            <a:off x="12097367" y="6714296"/>
            <a:ext cx="598684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4. Canny edge detector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사용해서 </a:t>
            </a:r>
            <a:r>
              <a:rPr lang="en-US" altLang="ko-KR" sz="2000" dirty="0"/>
              <a:t>Strong edges</a:t>
            </a:r>
            <a:r>
              <a:rPr lang="ko-KR" altLang="en-US" sz="2000" dirty="0"/>
              <a:t>를 구별한다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Watershed</a:t>
            </a:r>
            <a:r>
              <a:rPr lang="ko-KR" altLang="en-US" sz="2000" dirty="0"/>
              <a:t>를 통해 많은 </a:t>
            </a:r>
            <a:r>
              <a:rPr lang="en-US" altLang="ko-KR" sz="2000" dirty="0"/>
              <a:t>boundaries</a:t>
            </a:r>
            <a:r>
              <a:rPr lang="ko-KR" altLang="en-US" sz="2000" dirty="0"/>
              <a:t>가 생겨</a:t>
            </a:r>
            <a:r>
              <a:rPr lang="en-US" altLang="ko-KR" sz="2000" dirty="0"/>
              <a:t>, </a:t>
            </a:r>
            <a:r>
              <a:rPr lang="ko-KR" altLang="en-US" sz="2000" dirty="0"/>
              <a:t>그 중에 </a:t>
            </a:r>
            <a:r>
              <a:rPr lang="en-US" altLang="ko-KR" sz="2000" dirty="0"/>
              <a:t>Strong edge</a:t>
            </a:r>
            <a:r>
              <a:rPr lang="ko-KR" altLang="en-US" sz="2000" dirty="0"/>
              <a:t>만 구별한다</a:t>
            </a:r>
            <a:r>
              <a:rPr lang="en-US" altLang="ko-KR" sz="2000" dirty="0"/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0BF649D-2199-4E4A-9C2C-AB1A22B48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9152" y="4817865"/>
            <a:ext cx="2341240" cy="19790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" y="0"/>
            <a:ext cx="18288000" cy="1028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01CD18-E6AD-420C-8B1D-3ED2E9758B26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3.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B29F0-AFFF-4A0D-9C13-0D6A66B71FA8}"/>
              </a:ext>
            </a:extLst>
          </p:cNvPr>
          <p:cNvSpPr txBox="1"/>
          <p:nvPr/>
        </p:nvSpPr>
        <p:spPr>
          <a:xfrm>
            <a:off x="993614" y="2865799"/>
            <a:ext cx="38895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Calculate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Features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#1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C284-111F-40A3-8264-B0C1F8DF0377}"/>
              </a:ext>
            </a:extLst>
          </p:cNvPr>
          <p:cNvSpPr txBox="1"/>
          <p:nvPr/>
        </p:nvSpPr>
        <p:spPr>
          <a:xfrm>
            <a:off x="5599647" y="77325"/>
            <a:ext cx="598684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앞서 </a:t>
            </a:r>
            <a:r>
              <a:rPr lang="en-US" altLang="ko-KR" sz="2000" dirty="0"/>
              <a:t>Canny edge detector</a:t>
            </a:r>
            <a:r>
              <a:rPr lang="ko-KR" altLang="en-US" sz="2000" dirty="0"/>
              <a:t>를 실행할 때</a:t>
            </a:r>
            <a:r>
              <a:rPr lang="en-US" altLang="ko-KR" sz="20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4</a:t>
            </a:r>
            <a:r>
              <a:rPr lang="ko-KR" altLang="en-US" sz="2000" dirty="0"/>
              <a:t>개의 </a:t>
            </a:r>
            <a:r>
              <a:rPr lang="en-US" altLang="ko-KR" sz="2000" dirty="0"/>
              <a:t>Scale(</a:t>
            </a:r>
            <a:r>
              <a:rPr lang="el-GR" altLang="ko-KR" sz="2000" dirty="0"/>
              <a:t>σ</a:t>
            </a:r>
            <a:r>
              <a:rPr lang="en-US" altLang="ko-KR" sz="2000" dirty="0"/>
              <a:t>^</a:t>
            </a:r>
            <a:r>
              <a:rPr lang="el-GR" altLang="ko-KR" sz="2000" dirty="0"/>
              <a:t>2 = {1, 2, 4, 8}</a:t>
            </a:r>
            <a:r>
              <a:rPr lang="en-US" altLang="ko-KR" sz="2000" dirty="0"/>
              <a:t>) </a:t>
            </a:r>
            <a:r>
              <a:rPr lang="ko-KR" altLang="en-US" sz="2000" dirty="0"/>
              <a:t>적용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ym typeface="Wingdings" panose="05000000000000000000" pitchFamily="2" charset="2"/>
              </a:rPr>
              <a:t>총 </a:t>
            </a:r>
            <a:r>
              <a:rPr lang="en-US" altLang="ko-KR" sz="2000" dirty="0">
                <a:sym typeface="Wingdings" panose="05000000000000000000" pitchFamily="2" charset="2"/>
              </a:rPr>
              <a:t>4</a:t>
            </a:r>
            <a:r>
              <a:rPr lang="ko-KR" altLang="en-US" sz="2000" dirty="0">
                <a:sym typeface="Wingdings" panose="05000000000000000000" pitchFamily="2" charset="2"/>
              </a:rPr>
              <a:t>개의 경계 이미지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/>
              <a:t>해당 이미지를 기반으로 특징 추출</a:t>
            </a:r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A32E19-F8A9-4CC2-9C5E-17FF1E5A8104}"/>
              </a:ext>
            </a:extLst>
          </p:cNvPr>
          <p:cNvSpPr txBox="1"/>
          <p:nvPr/>
        </p:nvSpPr>
        <p:spPr>
          <a:xfrm>
            <a:off x="5599647" y="2065126"/>
            <a:ext cx="598684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Shadow edges</a:t>
            </a:r>
            <a:r>
              <a:rPr lang="ko-KR" altLang="en-US" sz="2000" dirty="0"/>
              <a:t>를 결정하는데 가장 유용한 정보는 색상 정보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 Edges</a:t>
            </a:r>
            <a:r>
              <a:rPr lang="ko-KR" altLang="en-US" sz="2000" dirty="0">
                <a:sym typeface="Wingdings" panose="05000000000000000000" pitchFamily="2" charset="2"/>
              </a:rPr>
              <a:t> 양 쪽의 색상 비율로 특징 추출</a:t>
            </a:r>
            <a:endParaRPr lang="en-US" altLang="ko-KR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224EB-72D5-450F-8410-10434F561BF8}"/>
              </a:ext>
            </a:extLst>
          </p:cNvPr>
          <p:cNvSpPr txBox="1"/>
          <p:nvPr/>
        </p:nvSpPr>
        <p:spPr>
          <a:xfrm>
            <a:off x="12165121" y="94861"/>
            <a:ext cx="598684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특정 색상 공간만 사용하는 것은 </a:t>
            </a:r>
            <a:r>
              <a:rPr lang="en-US" altLang="ko-KR" sz="2000" dirty="0"/>
              <a:t>shadow</a:t>
            </a:r>
            <a:r>
              <a:rPr lang="ko-KR" altLang="en-US" sz="2000" dirty="0"/>
              <a:t>를 효과적으로 검출하기 어려움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 3</a:t>
            </a:r>
            <a:r>
              <a:rPr lang="ko-KR" altLang="en-US" sz="2000" dirty="0">
                <a:sym typeface="Wingdings" panose="05000000000000000000" pitchFamily="2" charset="2"/>
              </a:rPr>
              <a:t>개의 색상 공간 사용</a:t>
            </a:r>
            <a:endParaRPr lang="en-US" altLang="ko-KR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4FFD9-0946-4E95-898D-8CCA580E81DE}"/>
              </a:ext>
            </a:extLst>
          </p:cNvPr>
          <p:cNvSpPr txBox="1"/>
          <p:nvPr/>
        </p:nvSpPr>
        <p:spPr>
          <a:xfrm>
            <a:off x="12165121" y="1619344"/>
            <a:ext cx="598684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/>
              <a:t>RGB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/>
              <a:t>LAB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/>
              <a:t>“A perception-based color space for illumination-invariant image processing.” </a:t>
            </a:r>
            <a:r>
              <a:rPr lang="ko-KR" altLang="en-US" sz="2000" dirty="0"/>
              <a:t>에서 정의된 색 공간</a:t>
            </a:r>
            <a:endParaRPr lang="en-US" altLang="ko-K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3E80BF-CB10-4ABC-A062-D8986180A1B5}"/>
              </a:ext>
            </a:extLst>
          </p:cNvPr>
          <p:cNvSpPr txBox="1"/>
          <p:nvPr/>
        </p:nvSpPr>
        <p:spPr>
          <a:xfrm>
            <a:off x="5682505" y="5878853"/>
            <a:ext cx="5986844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B Matrix: relighting</a:t>
            </a:r>
            <a:r>
              <a:rPr lang="ko-KR" altLang="en-US" sz="2000" dirty="0"/>
              <a:t>을 수행하는 </a:t>
            </a:r>
            <a:r>
              <a:rPr lang="en-US" altLang="ko-KR" sz="2000" dirty="0"/>
              <a:t>Matrix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A Matrix: perceptual distances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맞추기 위한 </a:t>
            </a:r>
            <a:r>
              <a:rPr lang="en-US" altLang="ko-KR" sz="2000" dirty="0"/>
              <a:t>Matrix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X: 3 x 1 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색상 벡터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A, B: 3 x 3</a:t>
            </a:r>
            <a:r>
              <a:rPr lang="ko-KR" altLang="en-US" sz="2000" dirty="0"/>
              <a:t>의 변환 </a:t>
            </a:r>
            <a:r>
              <a:rPr lang="en-US" altLang="ko-KR" sz="2000" dirty="0"/>
              <a:t>Matrix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-&gt; F: 3 x 1</a:t>
            </a:r>
            <a:r>
              <a:rPr lang="ko-KR" altLang="en-US" sz="2000" dirty="0"/>
              <a:t>의 색상 정보 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553C1-AABF-4A16-B903-8DDC02F16847}"/>
              </a:ext>
            </a:extLst>
          </p:cNvPr>
          <p:cNvSpPr txBox="1"/>
          <p:nvPr/>
        </p:nvSpPr>
        <p:spPr>
          <a:xfrm>
            <a:off x="12165121" y="5861209"/>
            <a:ext cx="5986844" cy="188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그러므로 총 </a:t>
            </a:r>
            <a:r>
              <a:rPr lang="en-US" altLang="ko-KR" sz="2000" dirty="0"/>
              <a:t>3 + 3 + 3</a:t>
            </a:r>
            <a:r>
              <a:rPr lang="ko-KR" altLang="en-US" sz="2000" dirty="0"/>
              <a:t>의 색상 정보 추출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Edges</a:t>
            </a:r>
            <a:r>
              <a:rPr lang="ko-KR" altLang="en-US" sz="2000" dirty="0">
                <a:sym typeface="Wingdings" panose="05000000000000000000" pitchFamily="2" charset="2"/>
              </a:rPr>
              <a:t>를 따라가며 픽셀의 한쪽 </a:t>
            </a:r>
            <a:r>
              <a:rPr lang="en-US" altLang="ko-KR" sz="2000" dirty="0">
                <a:sym typeface="Wingdings" panose="05000000000000000000" pitchFamily="2" charset="2"/>
              </a:rPr>
              <a:t>(ex. </a:t>
            </a:r>
            <a:r>
              <a:rPr lang="ko-KR" altLang="en-US" sz="2000" dirty="0">
                <a:sym typeface="Wingdings" panose="05000000000000000000" pitchFamily="2" charset="2"/>
              </a:rPr>
              <a:t>왼쪽</a:t>
            </a:r>
            <a:r>
              <a:rPr lang="en-US" altLang="ko-KR" sz="2000" dirty="0">
                <a:sym typeface="Wingdings" panose="05000000000000000000" pitchFamily="2" charset="2"/>
              </a:rPr>
              <a:t>) </a:t>
            </a:r>
            <a:r>
              <a:rPr lang="ko-KR" altLang="en-US" sz="2000" dirty="0">
                <a:sym typeface="Wingdings" panose="05000000000000000000" pitchFamily="2" charset="2"/>
              </a:rPr>
              <a:t>에 대해 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Weighted sum </a:t>
            </a:r>
            <a:r>
              <a:rPr lang="ko-KR" altLang="en-US" sz="2000" dirty="0">
                <a:sym typeface="Wingdings" panose="05000000000000000000" pitchFamily="2" charset="2"/>
              </a:rPr>
              <a:t>을 계산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/>
              <a:t>oriented gaussian derivative filter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7525E-5F04-4D19-8891-813F263615DB}"/>
              </a:ext>
            </a:extLst>
          </p:cNvPr>
          <p:cNvSpPr txBox="1"/>
          <p:nvPr/>
        </p:nvSpPr>
        <p:spPr>
          <a:xfrm>
            <a:off x="13550303" y="9541088"/>
            <a:ext cx="5139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solidFill>
                  <a:srgbClr val="2E414F"/>
                </a:solidFill>
                <a:effectLst/>
                <a:latin typeface="Roboto"/>
              </a:rPr>
              <a:t>Chong, H. et al. “A perception-based color space for illumination-invariant image processing.” </a:t>
            </a:r>
            <a:r>
              <a:rPr lang="en-US" altLang="ko-KR" sz="1400" b="0" i="1" dirty="0">
                <a:solidFill>
                  <a:srgbClr val="2E414F"/>
                </a:solidFill>
                <a:effectLst/>
                <a:latin typeface="Roboto"/>
              </a:rPr>
              <a:t>ACM SIGGRAPH 2008 papers</a:t>
            </a:r>
            <a:r>
              <a:rPr lang="en-US" altLang="ko-KR" sz="1400" b="0" i="0" dirty="0">
                <a:solidFill>
                  <a:srgbClr val="2E414F"/>
                </a:solidFill>
                <a:effectLst/>
                <a:latin typeface="Roboto"/>
              </a:rPr>
              <a:t> (2008): n. </a:t>
            </a:r>
            <a:r>
              <a:rPr lang="en-US" altLang="ko-KR" sz="1400" b="0" i="0" dirty="0" err="1">
                <a:solidFill>
                  <a:srgbClr val="2E414F"/>
                </a:solidFill>
                <a:effectLst/>
                <a:latin typeface="Roboto"/>
              </a:rPr>
              <a:t>pag</a:t>
            </a:r>
            <a:r>
              <a:rPr lang="en-US" altLang="ko-KR" sz="1400" b="0" i="0" dirty="0">
                <a:solidFill>
                  <a:srgbClr val="2E414F"/>
                </a:solidFill>
                <a:effectLst/>
                <a:latin typeface="Roboto"/>
              </a:rPr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C188B7-F970-4662-8951-D00DED24B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647" y="5088278"/>
            <a:ext cx="34766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9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" y="-7248"/>
            <a:ext cx="18288000" cy="1028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01CD18-E6AD-420C-8B1D-3ED2E9758B26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3.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B29F0-AFFF-4A0D-9C13-0D6A66B71FA8}"/>
              </a:ext>
            </a:extLst>
          </p:cNvPr>
          <p:cNvSpPr txBox="1"/>
          <p:nvPr/>
        </p:nvSpPr>
        <p:spPr>
          <a:xfrm>
            <a:off x="993614" y="2865799"/>
            <a:ext cx="38895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Calculate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Features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#2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4C284-111F-40A3-8264-B0C1F8DF0377}"/>
              </a:ext>
            </a:extLst>
          </p:cNvPr>
          <p:cNvSpPr txBox="1"/>
          <p:nvPr/>
        </p:nvSpPr>
        <p:spPr>
          <a:xfrm>
            <a:off x="5599647" y="77325"/>
            <a:ext cx="5986844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/>
              <a:t>oriented gaussian derivative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9224EB-72D5-450F-8410-10434F561BF8}"/>
                  </a:ext>
                </a:extLst>
              </p:cNvPr>
              <p:cNvSpPr txBox="1"/>
              <p:nvPr/>
            </p:nvSpPr>
            <p:spPr>
              <a:xfrm>
                <a:off x="12165121" y="94861"/>
                <a:ext cx="5986844" cy="1427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Gaussian derivative filter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에서 양수 값을 계산하려는 방향에 위치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음수 부분은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0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으로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Weighted  mean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 계산</a:t>
                </a:r>
                <a:endParaRPr lang="en-US" altLang="ko-KR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왼쪽 부근에 대한 계산 결과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ko-KR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9224EB-72D5-450F-8410-10434F561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121" y="94861"/>
                <a:ext cx="5986844" cy="1427122"/>
              </a:xfrm>
              <a:prstGeom prst="rect">
                <a:avLst/>
              </a:prstGeom>
              <a:blipFill>
                <a:blip r:embed="rId4"/>
                <a:stretch>
                  <a:fillRect l="-1120" r="-815" b="-6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83E80BF-CB10-4ABC-A062-D8986180A1B5}"/>
              </a:ext>
            </a:extLst>
          </p:cNvPr>
          <p:cNvSpPr txBox="1"/>
          <p:nvPr/>
        </p:nvSpPr>
        <p:spPr>
          <a:xfrm>
            <a:off x="5682505" y="5123669"/>
            <a:ext cx="5986844" cy="14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해당 과정을 총 </a:t>
            </a:r>
            <a:r>
              <a:rPr lang="en-US" altLang="ko-KR" sz="2000" dirty="0"/>
              <a:t>RGB, LAB, F(</a:t>
            </a:r>
            <a:r>
              <a:rPr lang="ko-KR" altLang="en-US" sz="2000" dirty="0"/>
              <a:t>논문에서 설명한 색 공간</a:t>
            </a:r>
            <a:r>
              <a:rPr lang="en-US" altLang="ko-KR" sz="2000" dirty="0"/>
              <a:t>)</a:t>
            </a:r>
            <a:r>
              <a:rPr lang="ko-KR" altLang="en-US" sz="2000" dirty="0"/>
              <a:t>의 모든 채널에 적용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sym typeface="Wingdings" panose="05000000000000000000" pitchFamily="2" charset="2"/>
              </a:rPr>
              <a:t>4</a:t>
            </a:r>
            <a:r>
              <a:rPr lang="ko-KR" altLang="en-US" sz="2000" dirty="0">
                <a:sym typeface="Wingdings" panose="05000000000000000000" pitchFamily="2" charset="2"/>
              </a:rPr>
              <a:t>개의 </a:t>
            </a:r>
            <a:r>
              <a:rPr lang="en-US" altLang="ko-KR" sz="2000" dirty="0">
                <a:sym typeface="Wingdings" panose="05000000000000000000" pitchFamily="2" charset="2"/>
              </a:rPr>
              <a:t>sigma scale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* 9</a:t>
            </a:r>
            <a:r>
              <a:rPr lang="ko-KR" altLang="en-US" sz="2000" dirty="0">
                <a:sym typeface="Wingdings" panose="05000000000000000000" pitchFamily="2" charset="2"/>
              </a:rPr>
              <a:t>개의 채널</a:t>
            </a:r>
            <a:r>
              <a:rPr lang="en-US" altLang="ko-KR" sz="2000" dirty="0">
                <a:sym typeface="Wingdings" panose="05000000000000000000" pitchFamily="2" charset="2"/>
              </a:rPr>
              <a:t> = 36</a:t>
            </a:r>
            <a:r>
              <a:rPr lang="ko-KR" altLang="en-US" sz="2000" dirty="0">
                <a:sym typeface="Wingdings" panose="05000000000000000000" pitchFamily="2" charset="2"/>
              </a:rPr>
              <a:t>개의 </a:t>
            </a:r>
            <a:r>
              <a:rPr lang="en-US" altLang="ko-KR" sz="2000" dirty="0">
                <a:sym typeface="Wingdings" panose="05000000000000000000" pitchFamily="2" charset="2"/>
              </a:rPr>
              <a:t>feature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0553C1-AABF-4A16-B903-8DDC02F16847}"/>
              </a:ext>
            </a:extLst>
          </p:cNvPr>
          <p:cNvSpPr txBox="1"/>
          <p:nvPr/>
        </p:nvSpPr>
        <p:spPr>
          <a:xfrm>
            <a:off x="12091478" y="5877885"/>
            <a:ext cx="598684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마지막으로 </a:t>
            </a:r>
            <a:r>
              <a:rPr lang="en-US" altLang="ko-KR" sz="2000" dirty="0"/>
              <a:t>4</a:t>
            </a:r>
            <a:r>
              <a:rPr lang="ko-KR" altLang="en-US" sz="2000" dirty="0"/>
              <a:t>개 </a:t>
            </a:r>
            <a:r>
              <a:rPr lang="en-US" altLang="ko-KR" sz="2000" dirty="0"/>
              <a:t>scale</a:t>
            </a:r>
            <a:r>
              <a:rPr lang="ko-KR" altLang="en-US" sz="2000" dirty="0"/>
              <a:t>의 </a:t>
            </a:r>
            <a:r>
              <a:rPr lang="en-US" altLang="ko-KR" sz="2000" dirty="0"/>
              <a:t>intensity channel</a:t>
            </a:r>
            <a:r>
              <a:rPr lang="ko-KR" altLang="en-US" sz="2000" dirty="0"/>
              <a:t>에 대해 </a:t>
            </a:r>
            <a:r>
              <a:rPr lang="en-US" altLang="ko-KR" sz="2000" dirty="0"/>
              <a:t>minimum filter response</a:t>
            </a:r>
            <a:r>
              <a:rPr lang="ko-KR" altLang="en-US" sz="2000" dirty="0"/>
              <a:t>의 절댓값 계산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 4</a:t>
            </a:r>
            <a:r>
              <a:rPr lang="ko-KR" altLang="en-US" sz="2000" dirty="0">
                <a:sym typeface="Wingdings" panose="05000000000000000000" pitchFamily="2" charset="2"/>
              </a:rPr>
              <a:t>개의 추가 특징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1A88A-0E08-4CD8-B281-FD17BD335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797" y="832018"/>
            <a:ext cx="5054866" cy="3834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71352-B9E7-432D-B160-010ED61A3EFA}"/>
                  </a:ext>
                </a:extLst>
              </p:cNvPr>
              <p:cNvSpPr txBox="1"/>
              <p:nvPr/>
            </p:nvSpPr>
            <p:spPr>
              <a:xfrm>
                <a:off x="12165121" y="1720101"/>
                <a:ext cx="5986844" cy="965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Filter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를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180° 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회전 한 이후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오른쪽 부근에 대한 계산 결과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ko-KR" sz="20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71352-B9E7-432D-B160-010ED61A3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121" y="1720101"/>
                <a:ext cx="5986844" cy="965457"/>
              </a:xfrm>
              <a:prstGeom prst="rect">
                <a:avLst/>
              </a:prstGeom>
              <a:blipFill>
                <a:blip r:embed="rId6"/>
                <a:stretch>
                  <a:fillRect l="-1120" b="-100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534AEDB-041A-4B43-83FE-9BA2118EC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3117" y="3127619"/>
            <a:ext cx="3333750" cy="1000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6F33CF-B7D6-460F-98EE-EE6307487A54}"/>
              </a:ext>
            </a:extLst>
          </p:cNvPr>
          <p:cNvSpPr txBox="1"/>
          <p:nvPr/>
        </p:nvSpPr>
        <p:spPr>
          <a:xfrm>
            <a:off x="12379913" y="2984978"/>
            <a:ext cx="598684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계산된 결과로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픽셀 </a:t>
            </a:r>
            <a:r>
              <a:rPr lang="en-US" altLang="ko-KR" sz="2000" dirty="0">
                <a:sym typeface="Wingdings" panose="05000000000000000000" pitchFamily="2" charset="2"/>
              </a:rPr>
              <a:t>p</a:t>
            </a:r>
            <a:r>
              <a:rPr lang="ko-KR" altLang="en-US" sz="2000" dirty="0">
                <a:sym typeface="Wingdings" panose="05000000000000000000" pitchFamily="2" charset="2"/>
              </a:rPr>
              <a:t>에 대한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Ratio </a:t>
            </a:r>
            <a:r>
              <a:rPr lang="ko-KR" altLang="en-US" sz="2000" dirty="0">
                <a:sym typeface="Wingdings" panose="05000000000000000000" pitchFamily="2" charset="2"/>
              </a:rPr>
              <a:t>결정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F6C91C-2610-4163-956A-B3BF9367B0E2}"/>
                  </a:ext>
                </a:extLst>
              </p:cNvPr>
              <p:cNvSpPr txBox="1"/>
              <p:nvPr/>
            </p:nvSpPr>
            <p:spPr>
              <a:xfrm>
                <a:off x="5682505" y="6550225"/>
                <a:ext cx="5986844" cy="2814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/>
                  <a:t>추가로</a:t>
                </a:r>
                <a:endParaRPr lang="en-US" altLang="ko-KR" sz="2000" dirty="0"/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altLang="ko-KR" sz="2000" dirty="0"/>
                  <a:t>4</a:t>
                </a:r>
                <a:r>
                  <a:rPr lang="ko-KR" altLang="en-US" sz="2000" dirty="0"/>
                  <a:t>개의 </a:t>
                </a:r>
                <a:r>
                  <a:rPr lang="en-US" altLang="ko-KR" sz="2000" dirty="0"/>
                  <a:t>scale</a:t>
                </a:r>
                <a:r>
                  <a:rPr lang="ko-KR" altLang="en-US" sz="2000" dirty="0"/>
                  <a:t>에 대해 </a:t>
                </a:r>
                <a:r>
                  <a:rPr lang="en-US" altLang="ko-KR" sz="2000" dirty="0"/>
                  <a:t>histogram of </a:t>
                </a:r>
                <a:r>
                  <a:rPr lang="en-US" altLang="ko-KR" sz="2000" dirty="0" err="1"/>
                  <a:t>textons</a:t>
                </a:r>
                <a:r>
                  <a:rPr lang="ko-KR" altLang="en-US" sz="2000" dirty="0"/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dirty="0"/>
                  <a:t> distance(</a:t>
                </a:r>
                <a:r>
                  <a:rPr lang="ko-KR" altLang="en-US" sz="2000" dirty="0"/>
                  <a:t>카이 제곱 거리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로 비교한 결과</a:t>
                </a:r>
                <a:endParaRPr lang="en-US" altLang="ko-KR" sz="2000" dirty="0"/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altLang="ko-KR" sz="2000" dirty="0"/>
                  <a:t>4</a:t>
                </a:r>
                <a:r>
                  <a:rPr lang="ko-KR" altLang="en-US" sz="2000" dirty="0"/>
                  <a:t>개의 </a:t>
                </a:r>
                <a:r>
                  <a:rPr lang="en-US" altLang="ko-KR" sz="2000" dirty="0"/>
                  <a:t>scale</a:t>
                </a:r>
                <a:r>
                  <a:rPr lang="ko-KR" altLang="en-US" sz="2000" dirty="0"/>
                  <a:t>에 대해  픽셀 강도에 대한 </a:t>
                </a:r>
                <a:r>
                  <a:rPr lang="en-US" altLang="ko-KR" sz="2000" dirty="0"/>
                  <a:t>skewness(</a:t>
                </a:r>
                <a:r>
                  <a:rPr lang="ko-KR" altLang="en-US" sz="2000" dirty="0"/>
                  <a:t>비대칭도</a:t>
                </a:r>
                <a:r>
                  <a:rPr lang="en-US" altLang="ko-KR" sz="2000" dirty="0"/>
                  <a:t>) </a:t>
                </a:r>
                <a:r>
                  <a:rPr lang="ko-KR" altLang="en-US" sz="2000" dirty="0"/>
                  <a:t>차이 계산</a:t>
                </a:r>
                <a:endParaRPr lang="en-US" altLang="ko-KR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총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4  + 4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=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8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개의 추가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feature 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계산</a:t>
                </a:r>
                <a:endParaRPr lang="en-US" altLang="ko-KR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F6C91C-2610-4163-956A-B3BF9367B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505" y="6550225"/>
                <a:ext cx="5986844" cy="2814617"/>
              </a:xfrm>
              <a:prstGeom prst="rect">
                <a:avLst/>
              </a:prstGeom>
              <a:blipFill>
                <a:blip r:embed="rId8"/>
                <a:stretch>
                  <a:fillRect l="-1120" b="-3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619EADA4-FA5A-49FF-9E0F-34F93A4F5A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1624" y="6899034"/>
            <a:ext cx="1873261" cy="2848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D66CD1-146E-4611-A0E7-822F7B46933E}"/>
              </a:ext>
            </a:extLst>
          </p:cNvPr>
          <p:cNvSpPr txBox="1"/>
          <p:nvPr/>
        </p:nvSpPr>
        <p:spPr>
          <a:xfrm>
            <a:off x="12091478" y="7528810"/>
            <a:ext cx="5986844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그러므로 총 </a:t>
            </a:r>
            <a:r>
              <a:rPr lang="en-US" altLang="ko-KR" sz="2000" dirty="0"/>
              <a:t>36 + 8 + 4 = 48</a:t>
            </a:r>
            <a:r>
              <a:rPr lang="ko-KR" altLang="en-US" sz="2000" dirty="0"/>
              <a:t>개의 특징 계산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31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A3C4D-DCF1-4437-88E6-193E6C035151}"/>
              </a:ext>
            </a:extLst>
          </p:cNvPr>
          <p:cNvSpPr txBox="1"/>
          <p:nvPr/>
        </p:nvSpPr>
        <p:spPr>
          <a:xfrm>
            <a:off x="993614" y="2004025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4.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EACFC-10D5-4337-BF36-47FED7AD5A9E}"/>
              </a:ext>
            </a:extLst>
          </p:cNvPr>
          <p:cNvSpPr txBox="1"/>
          <p:nvPr/>
        </p:nvSpPr>
        <p:spPr>
          <a:xfrm>
            <a:off x="993614" y="2865799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B5EA2-ED6D-4E08-963A-23BF6D7FE72C}"/>
                  </a:ext>
                </a:extLst>
              </p:cNvPr>
              <p:cNvSpPr txBox="1"/>
              <p:nvPr/>
            </p:nvSpPr>
            <p:spPr>
              <a:xfrm>
                <a:off x="5647720" y="748523"/>
                <a:ext cx="5986844" cy="235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/>
                  <a:t>Strong boundary</a:t>
                </a:r>
                <a:r>
                  <a:rPr lang="ko-KR" altLang="en-US" sz="2000" dirty="0"/>
                  <a:t>를 따라 계산된 </a:t>
                </a:r>
                <a:r>
                  <a:rPr lang="en-US" altLang="ko-KR" sz="2000" dirty="0"/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2000" dirty="0"/>
                  <a:t>에 대해 픽셀</a:t>
                </a:r>
                <a:r>
                  <a:rPr lang="en-US" altLang="ko-KR" sz="2000" dirty="0"/>
                  <a:t> </a:t>
                </a:r>
                <a:r>
                  <a:rPr lang="en-US" altLang="ko-KR" sz="2000" dirty="0" err="1"/>
                  <a:t>i</a:t>
                </a:r>
                <a:r>
                  <a:rPr lang="ko-KR" altLang="en-US" sz="2000" dirty="0"/>
                  <a:t>가 </a:t>
                </a:r>
                <a:r>
                  <a:rPr lang="en-US" altLang="ko-KR" sz="2000" dirty="0"/>
                  <a:t>shadow edge </a:t>
                </a:r>
                <a:r>
                  <a:rPr lang="ko-KR" altLang="en-US" sz="2000" dirty="0"/>
                  <a:t>인지 확률을 판단하는 </a:t>
                </a:r>
                <a:r>
                  <a:rPr lang="en-US" altLang="ko-KR" sz="2000" dirty="0"/>
                  <a:t>classifier </a:t>
                </a:r>
                <a:r>
                  <a:rPr lang="ko-KR" altLang="en-US" sz="2000" dirty="0"/>
                  <a:t>훈련</a:t>
                </a:r>
                <a:endParaRPr lang="en-US" altLang="ko-KR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2000" dirty="0"/>
                  <a:t>16-node decision tree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20</a:t>
                </a:r>
                <a:r>
                  <a:rPr lang="ko-KR" altLang="en-US" sz="2000" dirty="0"/>
                  <a:t>개로 구성된</a:t>
                </a:r>
                <a:r>
                  <a:rPr lang="en-US" altLang="ko-KR" sz="2000" dirty="0"/>
                  <a:t> </a:t>
                </a:r>
                <a:r>
                  <a:rPr lang="en-US" altLang="ko-KR" sz="2000" dirty="0" err="1">
                    <a:sym typeface="Wingdings" panose="05000000000000000000" pitchFamily="2" charset="2"/>
                  </a:rPr>
                  <a:t>Adaboost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 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버전의 로지스틱 회귀 모델 적용</a:t>
                </a:r>
                <a:endParaRPr lang="en-US" altLang="ko-KR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B5EA2-ED6D-4E08-963A-23BF6D7FE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720" y="748523"/>
                <a:ext cx="5986844" cy="2350452"/>
              </a:xfrm>
              <a:prstGeom prst="rect">
                <a:avLst/>
              </a:prstGeom>
              <a:blipFill>
                <a:blip r:embed="rId4"/>
                <a:stretch>
                  <a:fillRect l="-1017" b="-3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E3E34A-1C9B-4633-B58F-AD841C248995}"/>
              </a:ext>
            </a:extLst>
          </p:cNvPr>
          <p:cNvSpPr txBox="1"/>
          <p:nvPr/>
        </p:nvSpPr>
        <p:spPr>
          <a:xfrm>
            <a:off x="5647720" y="3146102"/>
            <a:ext cx="598684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그 결과로 </a:t>
            </a:r>
            <a:r>
              <a:rPr lang="en-US" altLang="ko-KR" sz="2000" dirty="0"/>
              <a:t>shadow edge </a:t>
            </a:r>
            <a:r>
              <a:rPr lang="ko-KR" altLang="en-US" sz="2000" dirty="0"/>
              <a:t>확률 출력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9EEAEE-576D-4317-A37D-58FA375AA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090" y="372420"/>
            <a:ext cx="4956124" cy="2241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69CB05-1966-4D38-AB55-363CB2C749CD}"/>
              </a:ext>
            </a:extLst>
          </p:cNvPr>
          <p:cNvSpPr txBox="1"/>
          <p:nvPr/>
        </p:nvSpPr>
        <p:spPr>
          <a:xfrm>
            <a:off x="12153730" y="2592915"/>
            <a:ext cx="5986844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Strong boundaries</a:t>
            </a:r>
            <a:r>
              <a:rPr lang="ko-KR" altLang="en-US" sz="2000" dirty="0"/>
              <a:t>에 존재하는 픽셀을 기반으로 확률을 계산한 결과가 </a:t>
            </a:r>
            <a:r>
              <a:rPr lang="en-US" altLang="ko-KR" sz="2000" dirty="0"/>
              <a:t>0.5 </a:t>
            </a:r>
            <a:r>
              <a:rPr lang="ko-KR" altLang="en-US" sz="2000" dirty="0"/>
              <a:t>이상인 경우 그림자로 판단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97C54A-C605-4370-B6AD-F42F9CD17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9344" y="3727573"/>
            <a:ext cx="3648075" cy="504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CF833F-6254-4B61-9133-EC3123970ABF}"/>
              </a:ext>
            </a:extLst>
          </p:cNvPr>
          <p:cNvSpPr txBox="1"/>
          <p:nvPr/>
        </p:nvSpPr>
        <p:spPr>
          <a:xfrm>
            <a:off x="993614" y="5826299"/>
            <a:ext cx="203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5.</a:t>
            </a:r>
            <a:endParaRPr lang="ko-KR" altLang="en-US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FC8F4-ABE3-4552-8B80-81BA603235B4}"/>
              </a:ext>
            </a:extLst>
          </p:cNvPr>
          <p:cNvSpPr txBox="1"/>
          <p:nvPr/>
        </p:nvSpPr>
        <p:spPr>
          <a:xfrm>
            <a:off x="993614" y="6688073"/>
            <a:ext cx="3889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최종 정리</a:t>
            </a:r>
            <a:endParaRPr lang="en-US" altLang="ko-KR" sz="50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3F21B-80AE-4AF8-8B1A-CD9ECC144DD2}"/>
              </a:ext>
            </a:extLst>
          </p:cNvPr>
          <p:cNvSpPr txBox="1"/>
          <p:nvPr/>
        </p:nvSpPr>
        <p:spPr>
          <a:xfrm>
            <a:off x="5744886" y="5562388"/>
            <a:ext cx="12088981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ECCV10</a:t>
            </a:r>
            <a:r>
              <a:rPr lang="ko-KR" altLang="en-US" sz="2000" dirty="0"/>
              <a:t>의 </a:t>
            </a:r>
            <a:r>
              <a:rPr lang="en-US" altLang="ko-KR" sz="2000" dirty="0"/>
              <a:t>shadow edge detection </a:t>
            </a:r>
            <a:r>
              <a:rPr lang="ko-KR" altLang="en-US" sz="2000" dirty="0"/>
              <a:t>알고리즘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/>
              <a:t>Bilateral filter</a:t>
            </a:r>
            <a:r>
              <a:rPr lang="ko-KR" altLang="en-US" sz="2000" dirty="0"/>
              <a:t>를 사용하여 영상 잡음 처리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/>
              <a:t>Gradient</a:t>
            </a:r>
            <a:r>
              <a:rPr lang="ko-KR" altLang="en-US" sz="2000" dirty="0"/>
              <a:t> </a:t>
            </a:r>
            <a:r>
              <a:rPr lang="en-US" altLang="ko-KR" sz="2000" dirty="0"/>
              <a:t>magnitudes</a:t>
            </a:r>
            <a:r>
              <a:rPr lang="ko-KR" altLang="en-US" sz="2000" dirty="0"/>
              <a:t>를 구하고 해당 </a:t>
            </a:r>
            <a:r>
              <a:rPr lang="en-US" altLang="ko-KR" sz="2000" dirty="0"/>
              <a:t>map</a:t>
            </a:r>
            <a:r>
              <a:rPr lang="ko-KR" altLang="en-US" sz="2000" dirty="0"/>
              <a:t>을 통해 </a:t>
            </a:r>
            <a:r>
              <a:rPr lang="en-US" altLang="ko-KR" sz="2000" dirty="0"/>
              <a:t>watershed algorithm</a:t>
            </a:r>
            <a:r>
              <a:rPr lang="ko-KR" altLang="en-US" sz="2000" dirty="0"/>
              <a:t>을 적용하여 영상 </a:t>
            </a:r>
            <a:r>
              <a:rPr lang="en-US" altLang="ko-KR" sz="2000" dirty="0"/>
              <a:t>segmentation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/>
              <a:t>Segmentation</a:t>
            </a:r>
            <a:r>
              <a:rPr lang="ko-KR" altLang="en-US" sz="2000" dirty="0"/>
              <a:t>된 영상에서 </a:t>
            </a:r>
            <a:r>
              <a:rPr lang="en-US" altLang="ko-KR" sz="2000" dirty="0"/>
              <a:t>boundaries</a:t>
            </a:r>
            <a:r>
              <a:rPr lang="ko-KR" altLang="en-US" sz="2000" dirty="0"/>
              <a:t>를 구하고 </a:t>
            </a:r>
            <a:r>
              <a:rPr lang="en-US" altLang="ko-KR" sz="2000" dirty="0"/>
              <a:t>4</a:t>
            </a:r>
            <a:r>
              <a:rPr lang="ko-KR" altLang="en-US" sz="2000" dirty="0"/>
              <a:t>개의 </a:t>
            </a:r>
            <a:r>
              <a:rPr lang="en-US" altLang="ko-KR" sz="2000" dirty="0"/>
              <a:t>scale</a:t>
            </a:r>
            <a:r>
              <a:rPr lang="ko-KR" altLang="en-US" sz="2000" dirty="0"/>
              <a:t>을 가진 </a:t>
            </a:r>
            <a:r>
              <a:rPr lang="en-US" altLang="ko-KR" sz="2000" dirty="0"/>
              <a:t>Canny edge detector </a:t>
            </a:r>
            <a:r>
              <a:rPr lang="ko-KR" altLang="en-US" sz="2000" dirty="0"/>
              <a:t>수행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/>
              <a:t>4</a:t>
            </a:r>
            <a:r>
              <a:rPr lang="ko-KR" altLang="en-US" sz="2000" dirty="0"/>
              <a:t>개의 영상을 가지고 총 </a:t>
            </a:r>
            <a:r>
              <a:rPr lang="en-US" altLang="ko-KR" sz="2000" dirty="0"/>
              <a:t>48</a:t>
            </a:r>
            <a:r>
              <a:rPr lang="ko-KR" altLang="en-US" sz="2000" dirty="0"/>
              <a:t>개의 </a:t>
            </a:r>
            <a:r>
              <a:rPr lang="en-US" altLang="ko-KR" sz="2000" dirty="0"/>
              <a:t>feature </a:t>
            </a:r>
            <a:r>
              <a:rPr lang="ko-KR" altLang="en-US" sz="2000" dirty="0"/>
              <a:t>계산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/>
              <a:t>계산된 </a:t>
            </a:r>
            <a:r>
              <a:rPr lang="en-US" altLang="ko-KR" sz="2000" dirty="0"/>
              <a:t>feature</a:t>
            </a:r>
            <a:r>
              <a:rPr lang="ko-KR" altLang="en-US" sz="2000" dirty="0"/>
              <a:t>를 가지고 </a:t>
            </a:r>
            <a:r>
              <a:rPr lang="en-US" altLang="ko-KR" sz="2000" dirty="0"/>
              <a:t>decision tree</a:t>
            </a:r>
            <a:r>
              <a:rPr lang="ko-KR" altLang="en-US" sz="2000" dirty="0"/>
              <a:t>를 사용하여 </a:t>
            </a:r>
            <a:r>
              <a:rPr lang="en-US" altLang="ko-KR" sz="2000" dirty="0"/>
              <a:t>Shadow edge pixel</a:t>
            </a:r>
            <a:r>
              <a:rPr lang="ko-KR" altLang="en-US" sz="2000" dirty="0"/>
              <a:t>인지 판단 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755</Words>
  <Application>Microsoft Office PowerPoint</Application>
  <PresentationFormat>사용자 지정</PresentationFormat>
  <Paragraphs>96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Roboto</vt:lpstr>
      <vt:lpstr>맑은 고딕</vt:lpstr>
      <vt:lpstr>Arial</vt:lpstr>
      <vt:lpstr>Calibri</vt:lpstr>
      <vt:lpstr>Cambria Math</vt:lpstr>
      <vt:lpstr>Franklin Gothic Heavy</vt:lpstr>
      <vt:lpstr>Source Sans Pro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seok gyeong</cp:lastModifiedBy>
  <cp:revision>19</cp:revision>
  <dcterms:created xsi:type="dcterms:W3CDTF">2021-02-21T11:05:46Z</dcterms:created>
  <dcterms:modified xsi:type="dcterms:W3CDTF">2021-02-21T16:36:56Z</dcterms:modified>
</cp:coreProperties>
</file>